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7560000" cx="10692000"/>
  <p:notesSz cx="7560000" cy="10692000"/>
  <p:embeddedFontLst>
    <p:embeddedFont>
      <p:font typeface="IBM Plex Sans"/>
      <p:regular r:id="rId8"/>
      <p:bold r:id="rId9"/>
      <p:italic r:id="rId10"/>
      <p:boldItalic r:id="rId11"/>
    </p:embeddedFont>
    <p:embeddedFont>
      <p:font typeface="IBM Plex Sans Light"/>
      <p:regular r:id="rId12"/>
      <p:bold r:id="rId13"/>
      <p:italic r:id="rId14"/>
      <p:boldItalic r:id="rId15"/>
    </p:embeddedFont>
    <p:embeddedFont>
      <p:font typeface="Work Sans"/>
      <p:regular r:id="rId16"/>
      <p:bold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60">
          <p15:clr>
            <a:srgbClr val="A4A3A4"/>
          </p15:clr>
        </p15:guide>
        <p15:guide id="2" pos="6552">
          <p15:clr>
            <a:srgbClr val="A4A3A4"/>
          </p15:clr>
        </p15:guide>
        <p15:guide id="3" orient="horz" pos="212">
          <p15:clr>
            <a:srgbClr val="A4A3A4"/>
          </p15:clr>
        </p15:guide>
        <p15:guide id="4" orient="horz" pos="4570">
          <p15:clr>
            <a:srgbClr val="A4A3A4"/>
          </p15:clr>
        </p15:guide>
        <p15:guide id="5" pos="3368">
          <p15:clr>
            <a:srgbClr val="A4A3A4"/>
          </p15:clr>
        </p15:guide>
        <p15:guide id="6" orient="horz" pos="1800">
          <p15:clr>
            <a:srgbClr val="A4A3A4"/>
          </p15:clr>
        </p15:guide>
        <p15:guide id="7" pos="4553">
          <p15:clr>
            <a:srgbClr val="A4A3A4"/>
          </p15:clr>
        </p15:guide>
        <p15:guide id="8" pos="4298">
          <p15:clr>
            <a:srgbClr val="A4A3A4"/>
          </p15:clr>
        </p15:guide>
        <p15:guide id="9" pos="3496">
          <p15:clr>
            <a:srgbClr val="9AA0A6"/>
          </p15:clr>
        </p15:guide>
        <p15:guide id="10" orient="horz" pos="911">
          <p15:clr>
            <a:srgbClr val="9AA0A6"/>
          </p15:clr>
        </p15:guide>
        <p15:guide id="11" orient="horz" pos="2182">
          <p15:clr>
            <a:srgbClr val="9AA0A6"/>
          </p15:clr>
        </p15:guide>
        <p15:guide id="12" pos="2363">
          <p15:clr>
            <a:srgbClr val="9AA0A6"/>
          </p15:clr>
        </p15:guide>
        <p15:guide id="13" pos="227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5D84F1E3-E455-4570-BD2D-0BBC50788072}">
  <a:tblStyle styleId="{5D84F1E3-E455-4570-BD2D-0BBC5078807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0"/>
        <p:guide pos="6552"/>
        <p:guide pos="212" orient="horz"/>
        <p:guide pos="4570" orient="horz"/>
        <p:guide pos="3368"/>
        <p:guide pos="1800" orient="horz"/>
        <p:guide pos="4553"/>
        <p:guide pos="4298"/>
        <p:guide pos="3496"/>
        <p:guide pos="911" orient="horz"/>
        <p:guide pos="2182" orient="horz"/>
        <p:guide pos="2363"/>
        <p:guide pos="227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IBMPlexSans-boldItalic.fntdata"/><Relationship Id="rId10" Type="http://schemas.openxmlformats.org/officeDocument/2006/relationships/font" Target="fonts/IBMPlexSans-italic.fntdata"/><Relationship Id="rId13" Type="http://schemas.openxmlformats.org/officeDocument/2006/relationships/font" Target="fonts/IBMPlexSansLight-bold.fntdata"/><Relationship Id="rId12" Type="http://schemas.openxmlformats.org/officeDocument/2006/relationships/font" Target="fonts/IBMPlexSansLight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IBMPlexSans-bold.fntdata"/><Relationship Id="rId15" Type="http://schemas.openxmlformats.org/officeDocument/2006/relationships/font" Target="fonts/IBMPlexSansLight-boldItalic.fntdata"/><Relationship Id="rId14" Type="http://schemas.openxmlformats.org/officeDocument/2006/relationships/font" Target="fonts/IBMPlexSansLight-italic.fntdata"/><Relationship Id="rId17" Type="http://schemas.openxmlformats.org/officeDocument/2006/relationships/font" Target="fonts/WorkSans-bold.fntdata"/><Relationship Id="rId16" Type="http://schemas.openxmlformats.org/officeDocument/2006/relationships/font" Target="fonts/WorkSans-regular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IBMPlexSa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d7d47a853_1_400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d7d47a853_1_4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25" y="0"/>
            <a:ext cx="10692000" cy="7560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graphicFrame>
        <p:nvGraphicFramePr>
          <p:cNvPr id="55" name="Google Shape;55;p13"/>
          <p:cNvGraphicFramePr/>
          <p:nvPr/>
        </p:nvGraphicFramePr>
        <p:xfrm>
          <a:off x="456963" y="114083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{5D84F1E3-E455-4570-BD2D-0BBC50788072}</a:tableStyleId>
              </a:tblPr>
              <a:tblGrid>
                <a:gridCol w="4945675"/>
                <a:gridCol w="4945675"/>
              </a:tblGrid>
              <a:tr h="653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rgbClr val="8D86FC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Expert Name and Occupation</a:t>
                      </a:r>
                      <a:endParaRPr b="1" sz="900">
                        <a:solidFill>
                          <a:srgbClr val="8D86FC"/>
                        </a:solidFill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900">
                        <a:solidFill>
                          <a:srgbClr val="8D86FC"/>
                        </a:solidFill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017225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8D86FC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Notes on their work or activity</a:t>
                      </a:r>
                      <a:endParaRPr sz="900">
                        <a:solidFill>
                          <a:srgbClr val="8D86FC"/>
                        </a:solidFill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hMerge="1"/>
              </a:tr>
              <a:tr h="3353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rgbClr val="8D86FC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Interview Questions</a:t>
                      </a:r>
                      <a:endParaRPr b="1" sz="900">
                        <a:solidFill>
                          <a:srgbClr val="8D86FC"/>
                        </a:solidFill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rgbClr val="8D86FC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Interview Notes</a:t>
                      </a:r>
                      <a:endParaRPr b="1" sz="900">
                        <a:solidFill>
                          <a:srgbClr val="8D86FC"/>
                        </a:solidFill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6" name="Google Shape;56;p13"/>
          <p:cNvSpPr txBox="1"/>
          <p:nvPr/>
        </p:nvSpPr>
        <p:spPr>
          <a:xfrm>
            <a:off x="0" y="542200"/>
            <a:ext cx="60729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EXPERT INTERVIEWS</a:t>
            </a:r>
            <a:endParaRPr>
              <a:solidFill>
                <a:srgbClr val="8D86FC"/>
              </a:solidFill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0" y="0"/>
            <a:ext cx="10711500" cy="33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28575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IBM Plex Sans"/>
                <a:ea typeface="IBM Plex Sans"/>
                <a:cs typeface="IBM Plex Sans"/>
                <a:sym typeface="IBM Plex Sans"/>
              </a:rPr>
              <a:t>THE FINLAB TOOLKIT | TOOLCARD</a:t>
            </a:r>
            <a:endParaRPr b="1" sz="8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